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audio1.bin" ContentType="audio/unknown"/>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sldIdLst>
    <p:sldId id="256" r:id="rId2"/>
    <p:sldId id="258" r:id="rId3"/>
    <p:sldId id="257"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F4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89980" autoAdjust="0"/>
  </p:normalViewPr>
  <p:slideViewPr>
    <p:cSldViewPr snapToGrid="0">
      <p:cViewPr varScale="1">
        <p:scale>
          <a:sx n="77" d="100"/>
          <a:sy n="77" d="100"/>
        </p:scale>
        <p:origin x="-1048"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A9D2819D-61E2-4037-8BF8-A5DB1E467C6F}" type="datetimeFigureOut">
              <a:rPr lang="en-US" smtClean="0"/>
              <a:t>2015-05-27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3192305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9D2819D-61E2-4037-8BF8-A5DB1E467C6F}" type="datetimeFigureOut">
              <a:rPr lang="en-US" smtClean="0"/>
              <a:t>2015-05-27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2815349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9D2819D-61E2-4037-8BF8-A5DB1E467C6F}" type="datetimeFigureOut">
              <a:rPr lang="en-US" smtClean="0"/>
              <a:t>2015-05-27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113073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9D2819D-61E2-4037-8BF8-A5DB1E467C6F}" type="datetimeFigureOut">
              <a:rPr lang="en-US" smtClean="0"/>
              <a:t>2015-05-27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2894283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A9D2819D-61E2-4037-8BF8-A5DB1E467C6F}" type="datetimeFigureOut">
              <a:rPr lang="en-US" smtClean="0"/>
              <a:t>2015-05-27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739556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A9D2819D-61E2-4037-8BF8-A5DB1E467C6F}" type="datetimeFigureOut">
              <a:rPr lang="en-US" smtClean="0"/>
              <a:t>2015-05-27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3874779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A9D2819D-61E2-4037-8BF8-A5DB1E467C6F}" type="datetimeFigureOut">
              <a:rPr lang="en-US" smtClean="0"/>
              <a:t>2015-05-27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4228683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A9D2819D-61E2-4037-8BF8-A5DB1E467C6F}" type="datetimeFigureOut">
              <a:rPr lang="en-US" smtClean="0"/>
              <a:t>2015-05-27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1810282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D2819D-61E2-4037-8BF8-A5DB1E467C6F}" type="datetimeFigureOut">
              <a:rPr lang="en-US" smtClean="0"/>
              <a:t>2015-05-27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3723565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9D2819D-61E2-4037-8BF8-A5DB1E467C6F}" type="datetimeFigureOut">
              <a:rPr lang="en-US" smtClean="0"/>
              <a:t>2015-05-27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1418112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9D2819D-61E2-4037-8BF8-A5DB1E467C6F}" type="datetimeFigureOut">
              <a:rPr lang="en-US" smtClean="0"/>
              <a:t>2015-05-27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0D3EE-8728-4865-88F9-D7CD615CF4F6}" type="slidenum">
              <a:rPr lang="en-US" smtClean="0"/>
              <a:t>‹#›</a:t>
            </a:fld>
            <a:endParaRPr lang="en-US"/>
          </a:p>
        </p:txBody>
      </p:sp>
    </p:spTree>
    <p:extLst>
      <p:ext uri="{BB962C8B-B14F-4D97-AF65-F5344CB8AC3E}">
        <p14:creationId xmlns:p14="http://schemas.microsoft.com/office/powerpoint/2010/main" val="5400440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D2819D-61E2-4037-8BF8-A5DB1E467C6F}" type="datetimeFigureOut">
              <a:rPr lang="en-US" smtClean="0"/>
              <a:t>2015-05-27</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00D3EE-8728-4865-88F9-D7CD615CF4F6}" type="slidenum">
              <a:rPr lang="en-US" smtClean="0"/>
              <a:t>‹#›</a:t>
            </a:fld>
            <a:endParaRPr lang="en-US"/>
          </a:p>
        </p:txBody>
      </p:sp>
    </p:spTree>
    <p:extLst>
      <p:ext uri="{BB962C8B-B14F-4D97-AF65-F5344CB8AC3E}">
        <p14:creationId xmlns:p14="http://schemas.microsoft.com/office/powerpoint/2010/main" val="965765781"/>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9e6b0a25efb81f1c820f97eaebb041eff7fa62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7824" y="0"/>
            <a:ext cx="8951557" cy="67136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Parallelogram 5"/>
          <p:cNvSpPr/>
          <p:nvPr/>
        </p:nvSpPr>
        <p:spPr>
          <a:xfrm>
            <a:off x="1220437" y="2606287"/>
            <a:ext cx="9235739" cy="560847"/>
          </a:xfrm>
          <a:prstGeom prst="parallelogram">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lstStyle/>
          <a:p>
            <a:r>
              <a:rPr lang="en-US" b="1" dirty="0" smtClean="0">
                <a:ln w="12700">
                  <a:solidFill>
                    <a:schemeClr val="tx2">
                      <a:satMod val="155000"/>
                    </a:schemeClr>
                  </a:solidFill>
                  <a:prstDash val="solid"/>
                </a:ln>
                <a:solidFill>
                  <a:srgbClr val="4DF4DD"/>
                </a:solidFill>
                <a:effectLst>
                  <a:outerShdw blurRad="41275" dist="20320" dir="1800000" algn="tl" rotWithShape="0">
                    <a:srgbClr val="000000">
                      <a:alpha val="40000"/>
                    </a:srgbClr>
                  </a:outerShdw>
                </a:effectLst>
              </a:rPr>
              <a:t>Impact Of Mount St. Helens Eruption</a:t>
            </a:r>
            <a:endParaRPr lang="en-US" b="1" dirty="0">
              <a:ln w="12700">
                <a:solidFill>
                  <a:schemeClr val="tx2">
                    <a:satMod val="155000"/>
                  </a:schemeClr>
                </a:solidFill>
                <a:prstDash val="solid"/>
              </a:ln>
              <a:solidFill>
                <a:srgbClr val="4DF4DD"/>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44914160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xmlns:p14="http://schemas.microsoft.com/office/powerpoint/2010/mai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85073" y="-19467"/>
            <a:ext cx="10916612" cy="6877467"/>
          </a:xfrm>
          <a:prstGeom prst="rect">
            <a:avLst/>
          </a:prstGeom>
        </p:spPr>
      </p:pic>
      <p:sp>
        <p:nvSpPr>
          <p:cNvPr id="3" name="Content Placeholder 2"/>
          <p:cNvSpPr>
            <a:spLocks noGrp="1"/>
          </p:cNvSpPr>
          <p:nvPr>
            <p:ph idx="1"/>
          </p:nvPr>
        </p:nvSpPr>
        <p:spPr>
          <a:xfrm>
            <a:off x="1409004" y="3195441"/>
            <a:ext cx="10515600" cy="1099504"/>
          </a:xfrm>
        </p:spPr>
        <p:txBody>
          <a:bodyPr>
            <a:normAutofit fontScale="92500"/>
          </a:bodyPr>
          <a:lstStyle/>
          <a:p>
            <a:pPr marL="0" indent="0">
              <a:buNone/>
            </a:pPr>
            <a:r>
              <a:rPr lang="en-US" dirty="0" smtClean="0">
                <a:solidFill>
                  <a:schemeClr val="bg1"/>
                </a:solidFill>
              </a:rPr>
              <a:t>We will be talking about Mount. Saint Helens and the impact that it had on the environment when it erupted about 25 years ago.</a:t>
            </a:r>
            <a:endParaRPr lang="en-US" dirty="0">
              <a:solidFill>
                <a:schemeClr val="bg1"/>
              </a:solidFill>
            </a:endParaRPr>
          </a:p>
        </p:txBody>
      </p:sp>
    </p:spTree>
    <p:extLst>
      <p:ext uri="{BB962C8B-B14F-4D97-AF65-F5344CB8AC3E}">
        <p14:creationId xmlns:p14="http://schemas.microsoft.com/office/powerpoint/2010/main" val="660410625"/>
      </p:ext>
    </p:extLst>
  </p:cSld>
  <p:clrMapOvr>
    <a:masterClrMapping/>
  </p:clrMapOvr>
  <mc:AlternateContent xmlns:mc="http://schemas.openxmlformats.org/markup-compatibility/2006">
    <mc:Choice xmlns:p14="http://schemas.microsoft.com/office/powerpoint/2010/main" Requires="p14">
      <p:transition spd="slow">
        <p14:flash/>
        <p:sndAc>
          <p:stSnd>
            <p:snd r:embed="rId2" name="Explosion"/>
          </p:stSnd>
        </p:sndAc>
      </p:transition>
    </mc:Choice>
    <mc:Fallback>
      <p:transition xmlns:p14="http://schemas.microsoft.com/office/powerpoint/2010/main" spd="slow">
        <p:fade/>
        <p:sndAc>
          <p:stSnd>
            <p:snd r:embed="rId2" name="Explosion"/>
          </p:stSnd>
        </p:sndAc>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owittrail_tkaspar_445x26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386" y="35710"/>
            <a:ext cx="11676613" cy="6822290"/>
          </a:xfrm>
          <a:prstGeom prst="rect">
            <a:avLst/>
          </a:prstGeom>
        </p:spPr>
      </p:pic>
      <p:sp>
        <p:nvSpPr>
          <p:cNvPr id="2" name="Title 1"/>
          <p:cNvSpPr>
            <a:spLocks noGrp="1"/>
          </p:cNvSpPr>
          <p:nvPr>
            <p:ph type="title"/>
          </p:nvPr>
        </p:nvSpPr>
        <p:spPr/>
        <p:txBody>
          <a:bodyPr/>
          <a:lstStyle/>
          <a:p>
            <a:r>
              <a:rPr lang="en-US" dirty="0" smtClean="0">
                <a:solidFill>
                  <a:srgbClr val="F2F2F2"/>
                </a:solidFill>
              </a:rPr>
              <a:t>Vocabulary</a:t>
            </a:r>
            <a:endParaRPr lang="en-US" dirty="0">
              <a:solidFill>
                <a:srgbClr val="F2F2F2"/>
              </a:solidFill>
            </a:endParaRPr>
          </a:p>
        </p:txBody>
      </p:sp>
      <p:sp>
        <p:nvSpPr>
          <p:cNvPr id="3" name="Content Placeholder 2"/>
          <p:cNvSpPr>
            <a:spLocks noGrp="1"/>
          </p:cNvSpPr>
          <p:nvPr>
            <p:ph idx="1"/>
          </p:nvPr>
        </p:nvSpPr>
        <p:spPr/>
        <p:txBody>
          <a:bodyPr>
            <a:normAutofit/>
          </a:bodyPr>
          <a:lstStyle/>
          <a:p>
            <a:r>
              <a:rPr lang="en-US" dirty="0">
                <a:solidFill>
                  <a:schemeClr val="bg1">
                    <a:lumMod val="95000"/>
                  </a:schemeClr>
                </a:solidFill>
                <a:effectLst>
                  <a:glow rad="63500">
                    <a:schemeClr val="tx1">
                      <a:alpha val="40000"/>
                    </a:schemeClr>
                  </a:glow>
                </a:effectLst>
              </a:rPr>
              <a:t>Volcanoes     -     Openings in the earth’s crust down to the inner </a:t>
            </a:r>
            <a:r>
              <a:rPr lang="en-US" dirty="0" smtClean="0">
                <a:solidFill>
                  <a:schemeClr val="bg1">
                    <a:lumMod val="95000"/>
                  </a:schemeClr>
                </a:solidFill>
                <a:effectLst>
                  <a:glow rad="63500">
                    <a:schemeClr val="tx1">
                      <a:alpha val="40000"/>
                    </a:schemeClr>
                  </a:glow>
                </a:effectLst>
              </a:rPr>
              <a:t>                     layers </a:t>
            </a:r>
            <a:r>
              <a:rPr lang="en-US" dirty="0">
                <a:solidFill>
                  <a:schemeClr val="bg1">
                    <a:lumMod val="95000"/>
                  </a:schemeClr>
                </a:solidFill>
                <a:effectLst>
                  <a:glow rad="63500">
                    <a:schemeClr val="tx1">
                      <a:alpha val="40000"/>
                    </a:schemeClr>
                  </a:glow>
                </a:effectLst>
              </a:rPr>
              <a:t>of earth.</a:t>
            </a:r>
          </a:p>
          <a:p>
            <a:r>
              <a:rPr lang="en-US" dirty="0">
                <a:solidFill>
                  <a:schemeClr val="bg1">
                    <a:lumMod val="95000"/>
                  </a:schemeClr>
                </a:solidFill>
                <a:effectLst>
                  <a:glow rad="63500">
                    <a:schemeClr val="tx1">
                      <a:alpha val="40000"/>
                    </a:schemeClr>
                  </a:glow>
                </a:effectLst>
              </a:rPr>
              <a:t>Crust     -     The outer layer of the earth that we all live on.</a:t>
            </a:r>
          </a:p>
          <a:p>
            <a:r>
              <a:rPr lang="en-US" dirty="0" smtClean="0">
                <a:solidFill>
                  <a:schemeClr val="bg1">
                    <a:lumMod val="95000"/>
                  </a:schemeClr>
                </a:solidFill>
                <a:effectLst>
                  <a:glow rad="63500">
                    <a:schemeClr val="tx1">
                      <a:alpha val="40000"/>
                    </a:schemeClr>
                  </a:glow>
                </a:effectLst>
              </a:rPr>
              <a:t>Tectonic </a:t>
            </a:r>
            <a:r>
              <a:rPr lang="en-US" dirty="0">
                <a:solidFill>
                  <a:schemeClr val="bg1">
                    <a:lumMod val="95000"/>
                  </a:schemeClr>
                </a:solidFill>
                <a:effectLst>
                  <a:glow rad="63500">
                    <a:schemeClr val="tx1">
                      <a:alpha val="40000"/>
                    </a:schemeClr>
                  </a:glow>
                </a:effectLst>
              </a:rPr>
              <a:t>Plates     -     The plates that make up the Earth’s crust.</a:t>
            </a:r>
          </a:p>
          <a:p>
            <a:r>
              <a:rPr lang="en-US" dirty="0">
                <a:solidFill>
                  <a:schemeClr val="bg1">
                    <a:lumMod val="95000"/>
                  </a:schemeClr>
                </a:solidFill>
                <a:effectLst>
                  <a:glow rad="63500">
                    <a:schemeClr val="tx1">
                      <a:alpha val="40000"/>
                    </a:schemeClr>
                  </a:glow>
                </a:effectLst>
              </a:rPr>
              <a:t>Molten lava     -     The molten rock that comes out of volcanoes.</a:t>
            </a:r>
          </a:p>
          <a:p>
            <a:r>
              <a:rPr lang="en-US" dirty="0">
                <a:solidFill>
                  <a:schemeClr val="bg1">
                    <a:lumMod val="95000"/>
                  </a:schemeClr>
                </a:solidFill>
                <a:effectLst>
                  <a:glow rad="63500">
                    <a:schemeClr val="tx1">
                      <a:alpha val="40000"/>
                    </a:schemeClr>
                  </a:glow>
                </a:effectLst>
              </a:rPr>
              <a:t>Erupt     -     When a volcano releases all of the built up pressure</a:t>
            </a:r>
            <a:r>
              <a:rPr lang="en-US" dirty="0">
                <a:effectLst>
                  <a:glow rad="63500">
                    <a:schemeClr val="tx1">
                      <a:alpha val="40000"/>
                    </a:schemeClr>
                  </a:glow>
                </a:effectLst>
              </a:rPr>
              <a:t>.</a:t>
            </a:r>
          </a:p>
          <a:p>
            <a:endParaRPr lang="en-US" dirty="0"/>
          </a:p>
        </p:txBody>
      </p:sp>
    </p:spTree>
    <p:extLst>
      <p:ext uri="{BB962C8B-B14F-4D97-AF65-F5344CB8AC3E}">
        <p14:creationId xmlns:p14="http://schemas.microsoft.com/office/powerpoint/2010/main" val="146783858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4"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grpId="0" nodeType="clickEffect">
                                  <p:stCondLst>
                                    <p:cond delay="0"/>
                                  </p:stCondLst>
                                  <p:iterate type="lt">
                                    <p:tmPct val="10000"/>
                                  </p:iterate>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42"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p:cTn id="49"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51"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One</a:t>
            </a:r>
            <a:endParaRPr lang="en-US" dirty="0"/>
          </a:p>
        </p:txBody>
      </p:sp>
      <p:sp>
        <p:nvSpPr>
          <p:cNvPr id="3" name="Content Placeholder 2"/>
          <p:cNvSpPr>
            <a:spLocks noGrp="1"/>
          </p:cNvSpPr>
          <p:nvPr>
            <p:ph idx="1"/>
          </p:nvPr>
        </p:nvSpPr>
        <p:spPr/>
        <p:txBody>
          <a:bodyPr/>
          <a:lstStyle/>
          <a:p>
            <a:pPr marL="0" indent="0">
              <a:buNone/>
            </a:pPr>
            <a:r>
              <a:rPr lang="en-US" b="1" dirty="0" smtClean="0"/>
              <a:t>How are volcanoes formed? </a:t>
            </a:r>
            <a:r>
              <a:rPr lang="en-US" sz="1800" dirty="0" smtClean="0"/>
              <a:t>Volcanoes are formed when two tectonic plates meet and shift, creating a gap in the earth’s crust, exposing deeper layers of the earth. Molten lava erupts from them because of all the buil</a:t>
            </a:r>
            <a:r>
              <a:rPr lang="en-US" sz="1600" dirty="0" smtClean="0"/>
              <a:t>t up pressure.</a:t>
            </a:r>
          </a:p>
        </p:txBody>
      </p:sp>
      <p:pic>
        <p:nvPicPr>
          <p:cNvPr id="5" name="Picture 4" descr="c6178ab92c618070d0151a7ad753878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3210" y="2711117"/>
            <a:ext cx="2997200" cy="3873500"/>
          </a:xfrm>
          <a:prstGeom prst="rect">
            <a:avLst/>
          </a:prstGeom>
        </p:spPr>
      </p:pic>
    </p:spTree>
    <p:extLst>
      <p:ext uri="{BB962C8B-B14F-4D97-AF65-F5344CB8AC3E}">
        <p14:creationId xmlns:p14="http://schemas.microsoft.com/office/powerpoint/2010/main" val="89113529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Two</a:t>
            </a:r>
            <a:endParaRPr lang="en-US" dirty="0"/>
          </a:p>
        </p:txBody>
      </p:sp>
      <p:sp>
        <p:nvSpPr>
          <p:cNvPr id="3" name="Content Placeholder 2"/>
          <p:cNvSpPr>
            <a:spLocks noGrp="1"/>
          </p:cNvSpPr>
          <p:nvPr>
            <p:ph idx="1"/>
          </p:nvPr>
        </p:nvSpPr>
        <p:spPr/>
        <p:txBody>
          <a:bodyPr/>
          <a:lstStyle/>
          <a:p>
            <a:pPr marL="0" indent="0">
              <a:buNone/>
            </a:pPr>
            <a:r>
              <a:rPr lang="en-US" b="1" dirty="0" smtClean="0"/>
              <a:t>Where is it? </a:t>
            </a:r>
            <a:r>
              <a:rPr lang="en-US" dirty="0" smtClean="0"/>
              <a:t>Mount St. Helens is located in  Washington, U.S.A,  96 miles from Seattle.</a:t>
            </a:r>
          </a:p>
        </p:txBody>
      </p:sp>
      <p:pic>
        <p:nvPicPr>
          <p:cNvPr id="4" name="Picture 3" descr="mount-st-helens-washingt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9590" y="2467680"/>
            <a:ext cx="5055156" cy="3791367"/>
          </a:xfrm>
          <a:prstGeom prst="rect">
            <a:avLst/>
          </a:prstGeom>
        </p:spPr>
      </p:pic>
    </p:spTree>
    <p:extLst>
      <p:ext uri="{BB962C8B-B14F-4D97-AF65-F5344CB8AC3E}">
        <p14:creationId xmlns:p14="http://schemas.microsoft.com/office/powerpoint/2010/main" val="76671100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Three</a:t>
            </a:r>
            <a:endParaRPr lang="en-US" dirty="0"/>
          </a:p>
        </p:txBody>
      </p:sp>
      <p:sp>
        <p:nvSpPr>
          <p:cNvPr id="3" name="Content Placeholder 2"/>
          <p:cNvSpPr>
            <a:spLocks noGrp="1"/>
          </p:cNvSpPr>
          <p:nvPr>
            <p:ph idx="1"/>
          </p:nvPr>
        </p:nvSpPr>
        <p:spPr/>
        <p:txBody>
          <a:bodyPr/>
          <a:lstStyle/>
          <a:p>
            <a:pPr marL="0" indent="0">
              <a:buNone/>
            </a:pPr>
            <a:r>
              <a:rPr lang="en-US" b="1" dirty="0" smtClean="0"/>
              <a:t>When did it erupt? </a:t>
            </a:r>
            <a:r>
              <a:rPr lang="en-US" dirty="0" smtClean="0"/>
              <a:t>The volcano is still active to this day, but we will be talking about one of the recent eruptions, which was in 1980.</a:t>
            </a:r>
            <a:endParaRPr lang="en-US" b="1" dirty="0" smtClean="0"/>
          </a:p>
          <a:p>
            <a:endParaRPr lang="en-US" dirty="0"/>
          </a:p>
        </p:txBody>
      </p:sp>
      <p:pic>
        <p:nvPicPr>
          <p:cNvPr id="4" name="Picture 3" descr="50000-year-chart.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4528" y="2764901"/>
            <a:ext cx="5239168" cy="4093099"/>
          </a:xfrm>
          <a:prstGeom prst="rect">
            <a:avLst/>
          </a:prstGeom>
        </p:spPr>
      </p:pic>
    </p:spTree>
    <p:extLst>
      <p:ext uri="{BB962C8B-B14F-4D97-AF65-F5344CB8AC3E}">
        <p14:creationId xmlns:p14="http://schemas.microsoft.com/office/powerpoint/2010/main" val="4042493954"/>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Impacts</a:t>
            </a:r>
            <a:endParaRPr lang="en-US" dirty="0"/>
          </a:p>
        </p:txBody>
      </p:sp>
      <p:sp>
        <p:nvSpPr>
          <p:cNvPr id="3" name="Content Placeholder 2"/>
          <p:cNvSpPr>
            <a:spLocks noGrp="1"/>
          </p:cNvSpPr>
          <p:nvPr>
            <p:ph idx="1"/>
          </p:nvPr>
        </p:nvSpPr>
        <p:spPr/>
        <p:txBody>
          <a:bodyPr/>
          <a:lstStyle/>
          <a:p>
            <a:pPr marL="0" indent="0">
              <a:buNone/>
            </a:pPr>
            <a:r>
              <a:rPr lang="en-US" dirty="0"/>
              <a:t>Some of the</a:t>
            </a:r>
            <a:r>
              <a:rPr lang="en-US" b="1" dirty="0"/>
              <a:t> </a:t>
            </a:r>
            <a:r>
              <a:rPr lang="en-US" dirty="0"/>
              <a:t>negative impacts would be how much damage the eruption caused. In total there were 57 deaths, plus all the surrounding land was destroyed.</a:t>
            </a:r>
          </a:p>
        </p:txBody>
      </p:sp>
      <p:pic>
        <p:nvPicPr>
          <p:cNvPr id="7" name="Picture 6" descr="Reid_Blackburn's_car_after_May_18,_1980_St._Helens_eruption.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3602" y="2859567"/>
            <a:ext cx="5020863" cy="3352355"/>
          </a:xfrm>
          <a:prstGeom prst="rect">
            <a:avLst/>
          </a:prstGeom>
        </p:spPr>
      </p:pic>
    </p:spTree>
    <p:extLst>
      <p:ext uri="{BB962C8B-B14F-4D97-AF65-F5344CB8AC3E}">
        <p14:creationId xmlns:p14="http://schemas.microsoft.com/office/powerpoint/2010/main" val="42869864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7"/>
                                        </p:tgtEl>
                                        <p:attrNameLst>
                                          <p:attrName>r</p:attrName>
                                        </p:attrNameLst>
                                      </p:cBhvr>
                                    </p:animRot>
                                    <p:animRot by="-240000">
                                      <p:cBhvr>
                                        <p:cTn id="7" dur="200" fill="hold">
                                          <p:stCondLst>
                                            <p:cond delay="200"/>
                                          </p:stCondLst>
                                        </p:cTn>
                                        <p:tgtEl>
                                          <p:spTgt spid="7"/>
                                        </p:tgtEl>
                                        <p:attrNameLst>
                                          <p:attrName>r</p:attrName>
                                        </p:attrNameLst>
                                      </p:cBhvr>
                                    </p:animRot>
                                    <p:animRot by="240000">
                                      <p:cBhvr>
                                        <p:cTn id="8" dur="200" fill="hold">
                                          <p:stCondLst>
                                            <p:cond delay="400"/>
                                          </p:stCondLst>
                                        </p:cTn>
                                        <p:tgtEl>
                                          <p:spTgt spid="7"/>
                                        </p:tgtEl>
                                        <p:attrNameLst>
                                          <p:attrName>r</p:attrName>
                                        </p:attrNameLst>
                                      </p:cBhvr>
                                    </p:animRot>
                                    <p:animRot by="-240000">
                                      <p:cBhvr>
                                        <p:cTn id="9" dur="200" fill="hold">
                                          <p:stCondLst>
                                            <p:cond delay="600"/>
                                          </p:stCondLst>
                                        </p:cTn>
                                        <p:tgtEl>
                                          <p:spTgt spid="7"/>
                                        </p:tgtEl>
                                        <p:attrNameLst>
                                          <p:attrName>r</p:attrName>
                                        </p:attrNameLst>
                                      </p:cBhvr>
                                    </p:animRot>
                                    <p:animRot by="120000">
                                      <p:cBhvr>
                                        <p:cTn id="10" dur="200" fill="hold">
                                          <p:stCondLst>
                                            <p:cond delay="80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14" presetClass="exit" presetSubtype="10" fill="hold" grpId="0" nodeType="clickEffect">
                                  <p:stCondLst>
                                    <p:cond delay="0"/>
                                  </p:stCondLst>
                                  <p:childTnLst>
                                    <p:animEffect transition="out" filter="randombar(horizontal)">
                                      <p:cBhvr>
                                        <p:cTn id="19" dur="500"/>
                                        <p:tgtEl>
                                          <p:spTgt spid="3">
                                            <p:txEl>
                                              <p:pRg st="0" end="0"/>
                                            </p:txEl>
                                          </p:spTgt>
                                        </p:tgtEl>
                                      </p:cBhvr>
                                    </p:animEffect>
                                    <p:set>
                                      <p:cBhvr>
                                        <p:cTn id="20"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4" presetClass="exit" presetSubtype="10" fill="hold" nodeType="clickEffect">
                                  <p:stCondLst>
                                    <p:cond delay="0"/>
                                  </p:stCondLst>
                                  <p:childTnLst>
                                    <p:animEffect transition="out" filter="randombar(horizontal)">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4" presetClass="exit" presetSubtype="10" fill="hold" grpId="1" nodeType="clickEffect">
                                  <p:stCondLst>
                                    <p:cond delay="0"/>
                                  </p:stCondLst>
                                  <p:childTnLst>
                                    <p:animEffect transition="out" filter="randombar(horizontal)">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Impacts</a:t>
            </a:r>
            <a:endParaRPr lang="en-US" dirty="0"/>
          </a:p>
        </p:txBody>
      </p:sp>
      <p:sp>
        <p:nvSpPr>
          <p:cNvPr id="3" name="Content Placeholder 2"/>
          <p:cNvSpPr>
            <a:spLocks noGrp="1"/>
          </p:cNvSpPr>
          <p:nvPr>
            <p:ph idx="1"/>
          </p:nvPr>
        </p:nvSpPr>
        <p:spPr/>
        <p:txBody>
          <a:bodyPr/>
          <a:lstStyle/>
          <a:p>
            <a:pPr marL="0" indent="0">
              <a:buNone/>
            </a:pPr>
            <a:r>
              <a:rPr lang="en-US" dirty="0"/>
              <a:t>Years after the eruption that destroyed the area around it, new plants will start to grow strong and healthy because the old dead plants decompose and form great soil where new life forms can flourish</a:t>
            </a:r>
          </a:p>
        </p:txBody>
      </p:sp>
      <p:pic>
        <p:nvPicPr>
          <p:cNvPr id="4" name="Picture 3" descr="th.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2497" y="3311237"/>
            <a:ext cx="5320145" cy="3546763"/>
          </a:xfrm>
          <a:prstGeom prst="rect">
            <a:avLst/>
          </a:prstGeom>
        </p:spPr>
      </p:pic>
    </p:spTree>
    <p:extLst>
      <p:ext uri="{BB962C8B-B14F-4D97-AF65-F5344CB8AC3E}">
        <p14:creationId xmlns:p14="http://schemas.microsoft.com/office/powerpoint/2010/main" val="428797028"/>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6" presetClass="emph" presetSubtype="0" fill="hold" grpId="0" nodeType="clickEffect">
                                  <p:stCondLst>
                                    <p:cond delay="0"/>
                                  </p:stCondLst>
                                  <p:iterate type="lt">
                                    <p:tmPct val="10000"/>
                                  </p:iterate>
                                  <p:childTnLst>
                                    <p:animScale>
                                      <p:cBhvr>
                                        <p:cTn id="16" dur="250" autoRev="1" fill="hold">
                                          <p:stCondLst>
                                            <p:cond delay="0"/>
                                          </p:stCondLst>
                                        </p:cTn>
                                        <p:tgtEl>
                                          <p:spTgt spid="3">
                                            <p:txEl>
                                              <p:pRg st="0" end="0"/>
                                            </p:txEl>
                                          </p:spTgt>
                                        </p:tgtEl>
                                      </p:cBhvr>
                                      <p:to x="80000" y="100000"/>
                                    </p:animScale>
                                    <p:anim by="(#ppt_w*0.10)" calcmode="lin" valueType="num">
                                      <p:cBhvr>
                                        <p:cTn id="17" dur="250" autoRev="1" fill="hold">
                                          <p:stCondLst>
                                            <p:cond delay="0"/>
                                          </p:stCondLst>
                                        </p:cTn>
                                        <p:tgtEl>
                                          <p:spTgt spid="3">
                                            <p:txEl>
                                              <p:pRg st="0" end="0"/>
                                            </p:txEl>
                                          </p:spTgt>
                                        </p:tgtEl>
                                        <p:attrNameLst>
                                          <p:attrName>ppt_x</p:attrName>
                                        </p:attrNameLst>
                                      </p:cBhvr>
                                    </p:anim>
                                    <p:anim by="(-#ppt_w*0.10)" calcmode="lin" valueType="num">
                                      <p:cBhvr>
                                        <p:cTn id="18" dur="250" autoRev="1" fill="hold">
                                          <p:stCondLst>
                                            <p:cond delay="0"/>
                                          </p:stCondLst>
                                        </p:cTn>
                                        <p:tgtEl>
                                          <p:spTgt spid="3">
                                            <p:txEl>
                                              <p:pRg st="0" end="0"/>
                                            </p:txEl>
                                          </p:spTgt>
                                        </p:tgtEl>
                                        <p:attrNameLst>
                                          <p:attrName>ppt_y</p:attrName>
                                        </p:attrNameLst>
                                      </p:cBhvr>
                                    </p:anim>
                                    <p:animRot by="-480000">
                                      <p:cBhvr>
                                        <p:cTn id="19" dur="250" autoRev="1" fill="hold">
                                          <p:stCondLst>
                                            <p:cond delay="0"/>
                                          </p:stCondLst>
                                        </p:cTn>
                                        <p:tgtEl>
                                          <p:spTgt spid="3">
                                            <p:txEl>
                                              <p:pRg st="0" end="0"/>
                                            </p:txEl>
                                          </p:spTgt>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We learned about the active volcano Mount St. Helens and how it affected the world around it after erupting in 1980 in Washington. Though there was a lot of negative things that came from it,</a:t>
            </a:r>
            <a:r>
              <a:rPr lang="en-US" dirty="0"/>
              <a:t> s</a:t>
            </a:r>
            <a:r>
              <a:rPr lang="en-US" dirty="0" smtClean="0"/>
              <a:t>o did many good things.</a:t>
            </a:r>
            <a:endParaRPr lang="en-US" dirty="0"/>
          </a:p>
        </p:txBody>
      </p:sp>
    </p:spTree>
    <p:extLst>
      <p:ext uri="{BB962C8B-B14F-4D97-AF65-F5344CB8AC3E}">
        <p14:creationId xmlns:p14="http://schemas.microsoft.com/office/powerpoint/2010/main" val="76707912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5"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5" presetClass="exit" presetSubtype="0" fill="hold" grpId="1" nodeType="clickEffect">
                                  <p:stCondLst>
                                    <p:cond delay="0"/>
                                  </p:stCondLst>
                                  <p:childTnLst>
                                    <p:animEffect transition="out" filter="fade">
                                      <p:cBhvr>
                                        <p:cTn id="22" dur="1000" accel="50000">
                                          <p:stCondLst>
                                            <p:cond delay="0"/>
                                          </p:stCondLst>
                                        </p:cTn>
                                        <p:tgtEl>
                                          <p:spTgt spid="3">
                                            <p:txEl>
                                              <p:pRg st="0" end="0"/>
                                            </p:txEl>
                                          </p:spTgt>
                                        </p:tgtEl>
                                      </p:cBhvr>
                                    </p:animEffect>
                                    <p:anim calcmode="lin" valueType="num">
                                      <p:cBhvr>
                                        <p:cTn id="23" dur="500" accel="50000">
                                          <p:stCondLst>
                                            <p:cond delay="0"/>
                                          </p:stCondLst>
                                        </p:cTn>
                                        <p:tgtEl>
                                          <p:spTgt spid="3">
                                            <p:txEl>
                                              <p:pRg st="0" end="0"/>
                                            </p:txEl>
                                          </p:spTgt>
                                        </p:tgtEl>
                                        <p:attrNameLst>
                                          <p:attrName>ppt_y</p:attrName>
                                        </p:attrNameLst>
                                      </p:cBhvr>
                                      <p:tavLst>
                                        <p:tav tm="0">
                                          <p:val>
                                            <p:strVal val="ppt_y"/>
                                          </p:val>
                                        </p:tav>
                                        <p:tav tm="100000">
                                          <p:val>
                                            <p:strVal val="ppt_y+.1"/>
                                          </p:val>
                                        </p:tav>
                                      </p:tavLst>
                                    </p:anim>
                                    <p:anim calcmode="lin" valueType="num">
                                      <p:cBhvr>
                                        <p:cTn id="24" dur="500" decel="50000">
                                          <p:stCondLst>
                                            <p:cond delay="500"/>
                                          </p:stCondLst>
                                        </p:cTn>
                                        <p:tgtEl>
                                          <p:spTgt spid="3">
                                            <p:txEl>
                                              <p:pRg st="0" end="0"/>
                                            </p:txEl>
                                          </p:spTgt>
                                        </p:tgtEl>
                                        <p:attrNameLst>
                                          <p:attrName>ppt_y</p:attrName>
                                        </p:attrNameLst>
                                      </p:cBhvr>
                                      <p:tavLst>
                                        <p:tav tm="0">
                                          <p:val>
                                            <p:strVal val="ppt_y"/>
                                          </p:val>
                                        </p:tav>
                                        <p:tav tm="100000">
                                          <p:val>
                                            <p:strVal val="ppt_y-.1"/>
                                          </p:val>
                                        </p:tav>
                                      </p:tavLst>
                                    </p:anim>
                                    <p:anim calcmode="lin" valueType="num">
                                      <p:cBhvr>
                                        <p:cTn id="25" dur="500" accel="50000">
                                          <p:stCondLst>
                                            <p:cond delay="500"/>
                                          </p:stCondLst>
                                        </p:cTn>
                                        <p:tgtEl>
                                          <p:spTgt spid="3">
                                            <p:txEl>
                                              <p:pRg st="0" end="0"/>
                                            </p:txEl>
                                          </p:spTgt>
                                        </p:tgtEl>
                                        <p:attrNameLst>
                                          <p:attrName>ppt_x</p:attrName>
                                        </p:attrNameLst>
                                      </p:cBhvr>
                                      <p:tavLst>
                                        <p:tav tm="0">
                                          <p:val>
                                            <p:strVal val="ppt_x"/>
                                          </p:val>
                                        </p:tav>
                                        <p:tav tm="100000">
                                          <p:val>
                                            <p:strVal val="ppt_x+.4"/>
                                          </p:val>
                                        </p:tav>
                                      </p:tavLst>
                                    </p:anim>
                                    <p:anim calcmode="lin" valueType="num">
                                      <p:cBhvr>
                                        <p:cTn id="26" dur="1000"/>
                                        <p:tgtEl>
                                          <p:spTgt spid="3">
                                            <p:txEl>
                                              <p:pRg st="0" end="0"/>
                                            </p:txEl>
                                          </p:spTgt>
                                        </p:tgtEl>
                                        <p:attrNameLst>
                                          <p:attrName>ppt_h</p:attrName>
                                        </p:attrNameLst>
                                      </p:cBhvr>
                                      <p:tavLst>
                                        <p:tav tm="0">
                                          <p:val>
                                            <p:strVal val="ppt_h"/>
                                          </p:val>
                                        </p:tav>
                                        <p:tav tm="100000">
                                          <p:val>
                                            <p:strVal val="ppt_h"/>
                                          </p:val>
                                        </p:tav>
                                      </p:tavLst>
                                    </p:anim>
                                    <p:anim calcmode="lin" valueType="num">
                                      <p:cBhvr>
                                        <p:cTn id="27" dur="500" accel="50000">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8" dur="500" decel="50000">
                                          <p:stCondLst>
                                            <p:cond delay="50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9" dur="500" accel="50000">
                                          <p:stCondLst>
                                            <p:cond delay="500"/>
                                          </p:stCondLst>
                                        </p:cTn>
                                        <p:tgtEl>
                                          <p:spTgt spid="3">
                                            <p:txEl>
                                              <p:pRg st="0" end="0"/>
                                            </p:txEl>
                                          </p:spTgt>
                                        </p:tgtEl>
                                        <p:attrNameLst>
                                          <p:attrName>style.rotation</p:attrName>
                                        </p:attrNameLst>
                                      </p:cBhvr>
                                      <p:tavLst>
                                        <p:tav tm="0">
                                          <p:val>
                                            <p:fltVal val="0"/>
                                          </p:val>
                                        </p:tav>
                                        <p:tav tm="100000">
                                          <p:val>
                                            <p:fltVal val="-90"/>
                                          </p:val>
                                        </p:tav>
                                      </p:tavLst>
                                    </p:anim>
                                    <p:set>
                                      <p:cBhvr>
                                        <p:cTn id="30"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89</TotalTime>
  <Words>314</Words>
  <Application>Microsoft Macintosh PowerPoint</Application>
  <PresentationFormat>Custom</PresentationFormat>
  <Paragraphs>19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Impact Of Mount St. Helens Eruption</vt:lpstr>
      <vt:lpstr>PowerPoint Presentation</vt:lpstr>
      <vt:lpstr>Vocabulary</vt:lpstr>
      <vt:lpstr>Concept One</vt:lpstr>
      <vt:lpstr>Concept Two</vt:lpstr>
      <vt:lpstr>Concept Three</vt:lpstr>
      <vt:lpstr>Negative Impacts</vt:lpstr>
      <vt:lpstr>Positive Impacts</vt:lpstr>
      <vt:lpstr>PowerPoint Presentation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Mount St. Helens Eruption</dc:title>
  <dc:creator>Travis, Rachel</dc:creator>
  <cp:lastModifiedBy>Scott Hamer</cp:lastModifiedBy>
  <cp:revision>12</cp:revision>
  <dcterms:created xsi:type="dcterms:W3CDTF">2015-05-22T12:44:10Z</dcterms:created>
  <dcterms:modified xsi:type="dcterms:W3CDTF">2015-05-27T12:55:21Z</dcterms:modified>
</cp:coreProperties>
</file>